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7"/>
  </p:notesMasterIdLst>
  <p:sldIdLst>
    <p:sldId id="256" r:id="rId3"/>
    <p:sldId id="267" r:id="rId4"/>
    <p:sldId id="265" r:id="rId5"/>
    <p:sldId id="263" r:id="rId6"/>
    <p:sldId id="269" r:id="rId7"/>
    <p:sldId id="276" r:id="rId8"/>
    <p:sldId id="262" r:id="rId9"/>
    <p:sldId id="260" r:id="rId10"/>
    <p:sldId id="277" r:id="rId11"/>
    <p:sldId id="279" r:id="rId12"/>
    <p:sldId id="278" r:id="rId13"/>
    <p:sldId id="258" r:id="rId14"/>
    <p:sldId id="280" r:id="rId15"/>
    <p:sldId id="275" r:id="rId1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335" autoAdjust="0"/>
    <p:restoredTop sz="94660"/>
  </p:normalViewPr>
  <p:slideViewPr>
    <p:cSldViewPr>
      <p:cViewPr>
        <p:scale>
          <a:sx n="75" d="100"/>
          <a:sy n="75" d="100"/>
        </p:scale>
        <p:origin x="-1788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9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felia\Desktop\Cadastro%20MP%20Cursos-Carl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42"/>
  <c:chart>
    <c:plotArea>
      <c:layout/>
      <c:barChart>
        <c:barDir val="col"/>
        <c:grouping val="clustered"/>
        <c:ser>
          <c:idx val="0"/>
          <c:order val="0"/>
          <c:tx>
            <c:v>Programas Acadêmicos</c:v>
          </c:tx>
          <c:cat>
            <c:numRef>
              <c:f>Academico!$I$4:$I$10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Academico!$J$4:$J$10</c:f>
              <c:numCache>
                <c:formatCode>General</c:formatCode>
                <c:ptCount val="7"/>
                <c:pt idx="0">
                  <c:v>3</c:v>
                </c:pt>
                <c:pt idx="1">
                  <c:v>36</c:v>
                </c:pt>
                <c:pt idx="2">
                  <c:v>682</c:v>
                </c:pt>
                <c:pt idx="3">
                  <c:v>788</c:v>
                </c:pt>
                <c:pt idx="4">
                  <c:v>510</c:v>
                </c:pt>
                <c:pt idx="5">
                  <c:v>155</c:v>
                </c:pt>
                <c:pt idx="6">
                  <c:v>82</c:v>
                </c:pt>
              </c:numCache>
            </c:numRef>
          </c:val>
        </c:ser>
        <c:ser>
          <c:idx val="1"/>
          <c:order val="1"/>
          <c:tx>
            <c:v>MSc Profissional Trienal 2006</c:v>
          </c:tx>
          <c:cat>
            <c:numRef>
              <c:f>Academico!$I$4:$I$10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Academico!$K$4:$K$10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85</c:v>
                </c:pt>
                <c:pt idx="3">
                  <c:v>45</c:v>
                </c:pt>
                <c:pt idx="4">
                  <c:v>20</c:v>
                </c:pt>
              </c:numCache>
            </c:numRef>
          </c:val>
        </c:ser>
        <c:ser>
          <c:idx val="2"/>
          <c:order val="2"/>
          <c:tx>
            <c:v>MSc Profisional 2009</c:v>
          </c:tx>
          <c:cat>
            <c:numRef>
              <c:f>Academico!$I$4:$I$10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Academico!$L$4:$L$10</c:f>
              <c:numCache>
                <c:formatCode>General</c:formatCode>
                <c:ptCount val="7"/>
                <c:pt idx="2">
                  <c:v>186</c:v>
                </c:pt>
                <c:pt idx="3">
                  <c:v>65</c:v>
                </c:pt>
                <c:pt idx="4">
                  <c:v>26</c:v>
                </c:pt>
              </c:numCache>
            </c:numRef>
          </c:val>
        </c:ser>
        <c:axId val="58099968"/>
        <c:axId val="58118144"/>
      </c:barChart>
      <c:catAx>
        <c:axId val="5809996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txPr>
          <a:bodyPr rot="0" vert="horz"/>
          <a:lstStyle/>
          <a:p>
            <a:pPr>
              <a:defRPr lang="en-US"/>
            </a:pPr>
            <a:endParaRPr lang="pt-BR"/>
          </a:p>
        </c:txPr>
        <c:crossAx val="58118144"/>
        <c:crosses val="autoZero"/>
        <c:auto val="1"/>
        <c:lblAlgn val="ctr"/>
        <c:lblOffset val="100"/>
      </c:catAx>
      <c:valAx>
        <c:axId val="58118144"/>
        <c:scaling>
          <c:orientation val="minMax"/>
          <c:min val="0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5809996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n-US"/>
          </a:pPr>
          <a:endParaRPr lang="pt-BR"/>
        </a:p>
      </c:txPr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1D55A3-D1C1-4099-84E9-48DF1C16573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7FCBE-D34C-4512-8CF7-A875F9C31011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7E624-676B-49DC-9766-46B19F7CBF2F}" type="slidenum">
              <a:rPr lang="pt-BR" smtClean="0"/>
              <a:pPr/>
              <a:t>10</a:t>
            </a:fld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7E624-676B-49DC-9766-46B19F7CBF2F}" type="slidenum">
              <a:rPr lang="pt-BR" smtClean="0"/>
              <a:pPr/>
              <a:t>11</a:t>
            </a:fld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CB3C2-B5FD-4D67-B953-5BD9C590D449}" type="slidenum">
              <a:rPr lang="pt-BR" smtClean="0"/>
              <a:pPr/>
              <a:t>12</a:t>
            </a:fld>
            <a:endParaRPr lang="pt-BR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7E624-676B-49DC-9766-46B19F7CBF2F}" type="slidenum">
              <a:rPr lang="pt-BR" smtClean="0"/>
              <a:pPr/>
              <a:t>13</a:t>
            </a:fld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02CB06-B0FD-4017-A53A-4D6561979A8B}" type="slidenum">
              <a:rPr lang="pt-BR" smtClean="0"/>
              <a:pPr/>
              <a:t>14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E42AE4-43E7-4E06-8653-616A94A071FA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1A6831-524B-42F9-A78C-1670F6B4717E}" type="slidenum">
              <a:rPr lang="pt-BR" smtClean="0"/>
              <a:pPr/>
              <a:t>3</a:t>
            </a:fld>
            <a:endParaRPr lang="pt-B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DF999-BBBD-498D-8838-EDA259A443D4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7E624-676B-49DC-9766-46B19F7CBF2F}" type="slidenum">
              <a:rPr lang="pt-BR" smtClean="0"/>
              <a:pPr/>
              <a:t>5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7FCBE-D34C-4512-8CF7-A875F9C31011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30E40-00C8-49D4-AB2C-6AF4E68B7386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6CCC10-32A2-4D86-AD81-BFE9B533BF15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7E624-676B-49DC-9766-46B19F7CBF2F}" type="slidenum">
              <a:rPr lang="pt-BR" smtClean="0"/>
              <a:pPr/>
              <a:t>9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DAD3B-3EEE-41FA-B8DD-44E0598191A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3F9BE-2F10-4AF7-BFE1-6BEB4FC2F16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DEF47-66E9-4644-AB08-9EC97F2F125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CCE8-7C39-4F80-A914-9A6E73FADCA2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5F12B-7824-4FB7-9805-5A1B88CADD3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F536E-B2B5-4A37-9B20-1224F6575D75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7D96-9537-4E88-B870-6AD1AC77CDB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BDAA-B23F-4884-A65D-96139C745352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8BF-E80A-4F68-8A2D-2E75FDC0927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9DE56-7937-4016-8725-7F18682518DD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6EA3D-9E29-4FB8-980D-E75626B5EAA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2E206-0C47-4E07-8264-2BD5D2F0659E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2922-10C8-4435-9D91-A1196D88E3F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D75F6-5CBE-4A61-9E28-0BC41C7339E0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E6BD5-D9B7-4802-B911-625B9E4B60A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F5F3B-3146-4C55-8B24-B90E5F8AA7E8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B762-CAFF-4922-ACA0-CD8577A525A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D1076-C044-4204-A20B-0712F14C5AF4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3D10A-0D1D-4F06-96C0-164F20B797C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1A232-A909-45F6-A630-1B63011A667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126CB-379B-44B7-B7DE-C557C572FC7C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A5193-207C-4E59-8346-16653CC7A91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59B40-AD3F-4429-97B1-5ABFF7B18300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A1BE4-77F4-4E92-9298-371146E7FD4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0126A-7DDF-4D66-BDBB-CEA2C6394029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FF845-73DA-49E2-9EC0-CC1B2CA25CA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FC199-38C6-415B-A23E-BFA68716CB8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B1AA9-D5E8-472C-8659-03C923F8F34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D6440-6129-4C23-8724-0B0F4E53959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4839E-C71D-4D70-A075-41A2ED1CB35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4184F-B4D5-4C08-92C6-B919FA81EF0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F07DF-24E9-40EA-96AE-338607939F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71FD1-DF54-48DA-A1C6-38E7393317F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AA376B5-5C8E-43E4-A0AE-0C1A277161B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D70A6A-88DA-45B3-94CF-ABA0B146EF16}" type="datetimeFigureOut">
              <a:rPr lang="pt-BR"/>
              <a:pPr>
                <a:defRPr/>
              </a:pPr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3ACE6C-AB22-43C3-B6E0-576031BEAE3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928688" y="2357438"/>
            <a:ext cx="69119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="1"/>
              <a:t>Critérios de Avaliação dos Mestrados Profissionais</a:t>
            </a:r>
            <a:r>
              <a:rPr lang="pt-BR" sz="3200"/>
              <a:t> </a:t>
            </a: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428625" y="342900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200" b="1" dirty="0">
                <a:solidFill>
                  <a:srgbClr val="0070C0"/>
                </a:solidFill>
              </a:rPr>
              <a:t>GT - Outras Grandes Áreas</a:t>
            </a:r>
          </a:p>
        </p:txBody>
      </p:sp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428625"/>
            <a:ext cx="1504950" cy="1714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Título 7"/>
          <p:cNvSpPr>
            <a:spLocks noGrp="1"/>
          </p:cNvSpPr>
          <p:nvPr>
            <p:ph type="ctrTitle"/>
          </p:nvPr>
        </p:nvSpPr>
        <p:spPr>
          <a:xfrm>
            <a:off x="1000100" y="4786322"/>
            <a:ext cx="7715304" cy="1041397"/>
          </a:xfrm>
        </p:spPr>
        <p:txBody>
          <a:bodyPr/>
          <a:lstStyle/>
          <a:p>
            <a:r>
              <a:rPr lang="en-US" sz="2000" b="1" dirty="0" smtClean="0"/>
              <a:t>VI </a:t>
            </a:r>
            <a:r>
              <a:rPr lang="en-US" sz="2000" b="1" dirty="0" err="1" smtClean="0"/>
              <a:t>Encontro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Nacional</a:t>
            </a:r>
            <a:r>
              <a:rPr lang="en-US" sz="2000" b="1" dirty="0" smtClean="0"/>
              <a:t> </a:t>
            </a:r>
            <a:r>
              <a:rPr lang="en-US" sz="2000" b="1" dirty="0" smtClean="0"/>
              <a:t>dos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Mestrados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Profissionais</a:t>
            </a:r>
            <a:endParaRPr lang="pt-BR" sz="2000" b="1" dirty="0" smtClean="0"/>
          </a:p>
        </p:txBody>
      </p:sp>
      <p:sp>
        <p:nvSpPr>
          <p:cNvPr id="7" name="Subtítulo 8"/>
          <p:cNvSpPr>
            <a:spLocks noGrp="1"/>
          </p:cNvSpPr>
          <p:nvPr>
            <p:ph type="subTitle" idx="1"/>
          </p:nvPr>
        </p:nvSpPr>
        <p:spPr>
          <a:xfrm>
            <a:off x="928662" y="5462590"/>
            <a:ext cx="7429500" cy="1395434"/>
          </a:xfrm>
        </p:spPr>
        <p:txBody>
          <a:bodyPr/>
          <a:lstStyle/>
          <a:p>
            <a:pPr>
              <a:defRPr/>
            </a:pPr>
            <a:r>
              <a:rPr lang="en-US" sz="2000" b="1" dirty="0" smtClean="0"/>
              <a:t>Salvador - BA</a:t>
            </a:r>
          </a:p>
          <a:p>
            <a:pPr>
              <a:defRPr/>
            </a:pPr>
            <a:r>
              <a:rPr lang="en-US" sz="2000" b="1" dirty="0" err="1" smtClean="0"/>
              <a:t>Universidade</a:t>
            </a:r>
            <a:r>
              <a:rPr lang="en-US" sz="2000" b="1" dirty="0" smtClean="0"/>
              <a:t> Federal </a:t>
            </a:r>
            <a:r>
              <a:rPr lang="en-US" sz="2000" b="1" dirty="0" err="1" smtClean="0"/>
              <a:t>da</a:t>
            </a:r>
            <a:r>
              <a:rPr lang="en-US" sz="2000" b="1" dirty="0" smtClean="0"/>
              <a:t> Bahia</a:t>
            </a:r>
          </a:p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a 19 de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novembro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2010</a:t>
            </a:r>
            <a:endParaRPr lang="pt-B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cs typeface="Arial" pitchFamily="34" charset="0"/>
              </a:rPr>
              <a:t>Propostas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10"/>
          <p:cNvSpPr txBox="1">
            <a:spLocks noChangeArrowheads="1"/>
          </p:cNvSpPr>
          <p:nvPr/>
        </p:nvSpPr>
        <p:spPr bwMode="auto">
          <a:xfrm>
            <a:off x="357158" y="1285860"/>
            <a:ext cx="8358246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dirty="0">
                <a:solidFill>
                  <a:srgbClr val="002060"/>
                </a:solidFill>
              </a:rPr>
              <a:t> Acompanhamento da atuação profissional do </a:t>
            </a:r>
            <a:r>
              <a:rPr lang="pt-BR" sz="3200" dirty="0" smtClean="0">
                <a:solidFill>
                  <a:srgbClr val="002060"/>
                </a:solidFill>
              </a:rPr>
              <a:t>egresso.</a:t>
            </a:r>
          </a:p>
          <a:p>
            <a:pPr>
              <a:buFont typeface="Arial" pitchFamily="34" charset="0"/>
              <a:buChar char="•"/>
            </a:pPr>
            <a:endParaRPr lang="pt-BR" sz="3200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2060"/>
                </a:solidFill>
              </a:rPr>
              <a:t> </a:t>
            </a:r>
            <a:r>
              <a:rPr lang="pt-BR" sz="3200" dirty="0">
                <a:solidFill>
                  <a:srgbClr val="002060"/>
                </a:solidFill>
              </a:rPr>
              <a:t>Impactos sociais e </a:t>
            </a:r>
            <a:r>
              <a:rPr lang="pt-BR" sz="3200" dirty="0" smtClean="0">
                <a:solidFill>
                  <a:srgbClr val="002060"/>
                </a:solidFill>
              </a:rPr>
              <a:t>econômicos:</a:t>
            </a:r>
            <a:endParaRPr lang="pt-BR" sz="3200" dirty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pt-BR" sz="2400" dirty="0"/>
              <a:t> </a:t>
            </a:r>
            <a:r>
              <a:rPr lang="pt-BR" sz="2400" dirty="0" smtClean="0"/>
              <a:t> </a:t>
            </a:r>
            <a:r>
              <a:rPr lang="pt-BR" sz="2400" dirty="0"/>
              <a:t>Incorporar no </a:t>
            </a:r>
            <a:r>
              <a:rPr lang="pt-BR" sz="2400" dirty="0" smtClean="0"/>
              <a:t>Coleta os </a:t>
            </a:r>
            <a:r>
              <a:rPr lang="pt-BR" sz="2400" b="1" i="1" dirty="0" smtClean="0"/>
              <a:t>indices  de aplicabilidade </a:t>
            </a:r>
            <a:r>
              <a:rPr lang="pt-BR" sz="2400" b="1" i="1" dirty="0"/>
              <a:t>e impacto </a:t>
            </a:r>
            <a:r>
              <a:rPr lang="pt-BR" sz="2400" b="1" i="1" dirty="0" smtClean="0"/>
              <a:t>social e economico </a:t>
            </a:r>
            <a:r>
              <a:rPr lang="pt-BR" sz="2400" dirty="0" smtClean="0"/>
              <a:t>registrado no ato da defesa</a:t>
            </a:r>
          </a:p>
          <a:p>
            <a:r>
              <a:rPr lang="pt-BR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cs typeface="Arial" pitchFamily="34" charset="0"/>
              </a:rPr>
              <a:t>Propostas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10"/>
          <p:cNvSpPr txBox="1">
            <a:spLocks noChangeArrowheads="1"/>
          </p:cNvSpPr>
          <p:nvPr/>
        </p:nvSpPr>
        <p:spPr bwMode="auto">
          <a:xfrm>
            <a:off x="857224" y="1500174"/>
            <a:ext cx="778674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2060"/>
                </a:solidFill>
              </a:rPr>
              <a:t> Flexibilidade do Credenciamento:</a:t>
            </a:r>
          </a:p>
          <a:p>
            <a:pPr marL="534988" indent="-357188"/>
            <a:endParaRPr lang="pt-BR" sz="2400" dirty="0">
              <a:solidFill>
                <a:srgbClr val="002060"/>
              </a:solidFill>
            </a:endParaRPr>
          </a:p>
          <a:p>
            <a:pPr marL="534988" indent="-357188"/>
            <a:r>
              <a:rPr lang="pt-BR" sz="2400" dirty="0" smtClean="0"/>
              <a:t>		  </a:t>
            </a:r>
            <a:r>
              <a:rPr lang="pt-BR" sz="2400" dirty="0" smtClean="0"/>
              <a:t>No caso especifico do MP é importante a cooperação entre diferentes setores da sociedade  (academia, industria, instituições de pesquisa, etc.) isto demanda em muitos casos a </a:t>
            </a:r>
            <a:r>
              <a:rPr lang="pt-BR" sz="2400" b="1" i="1" dirty="0" smtClean="0"/>
              <a:t>coorientação</a:t>
            </a:r>
            <a:r>
              <a:rPr lang="pt-BR" sz="2400" dirty="0" smtClean="0"/>
              <a:t> por doutores externos ao programa, estes professores </a:t>
            </a:r>
            <a:r>
              <a:rPr lang="pt-BR" sz="2400" b="1" i="1" dirty="0" smtClean="0"/>
              <a:t>não deveriam ser computados no indice de produtividade </a:t>
            </a:r>
            <a:r>
              <a:rPr lang="pt-BR" sz="2400" dirty="0" smtClean="0"/>
              <a:t>do corpo docente.</a:t>
            </a:r>
          </a:p>
          <a:p>
            <a:pPr lvl="1"/>
            <a:endParaRPr lang="pt-BR" sz="2400" dirty="0" smtClean="0"/>
          </a:p>
          <a:p>
            <a:pPr marL="11113" lvl="1"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2060"/>
                </a:solidFill>
              </a:rPr>
              <a:t> Mudança da época do Coleta CAPES para final de abril ou maio.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357313"/>
            <a:ext cx="8429625" cy="5240337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pt-BR" sz="2400" dirty="0" smtClean="0">
                <a:solidFill>
                  <a:srgbClr val="002060"/>
                </a:solidFill>
              </a:rPr>
              <a:t>Os MPs tem como finalidade principal preparar recursos humanos para </a:t>
            </a:r>
            <a:r>
              <a:rPr lang="pt-BR" sz="2400" b="1" i="1" dirty="0" smtClean="0">
                <a:solidFill>
                  <a:srgbClr val="002060"/>
                </a:solidFill>
              </a:rPr>
              <a:t>pesquisa e atuação para além do âmbito acadêmico;</a:t>
            </a:r>
          </a:p>
          <a:p>
            <a:pPr eaLnBrk="1" hangingPunct="1">
              <a:spcBef>
                <a:spcPts val="1800"/>
              </a:spcBef>
            </a:pPr>
            <a:r>
              <a:rPr lang="pt-BR" sz="2400" dirty="0" smtClean="0">
                <a:solidFill>
                  <a:srgbClr val="002060"/>
                </a:solidFill>
              </a:rPr>
              <a:t>Os comitês de avaliação aparentam ter </a:t>
            </a:r>
            <a:r>
              <a:rPr lang="pt-BR" sz="2400" b="1" dirty="0" smtClean="0">
                <a:solidFill>
                  <a:srgbClr val="002060"/>
                </a:solidFill>
              </a:rPr>
              <a:t>dificuldade de julgar </a:t>
            </a:r>
            <a:r>
              <a:rPr lang="pt-BR" sz="2400" dirty="0" smtClean="0">
                <a:solidFill>
                  <a:srgbClr val="002060"/>
                </a:solidFill>
              </a:rPr>
              <a:t>e identificar as especificidades dos MPs;</a:t>
            </a:r>
          </a:p>
          <a:p>
            <a:pPr eaLnBrk="1" hangingPunct="1">
              <a:spcBef>
                <a:spcPts val="1800"/>
              </a:spcBef>
            </a:pPr>
            <a:r>
              <a:rPr lang="pt-BR" sz="2400" dirty="0" smtClean="0">
                <a:solidFill>
                  <a:srgbClr val="002060"/>
                </a:solidFill>
              </a:rPr>
              <a:t>O Coleta CAPES deve </a:t>
            </a:r>
            <a:r>
              <a:rPr lang="pt-BR" sz="2400" b="1" i="1" dirty="0" smtClean="0">
                <a:solidFill>
                  <a:srgbClr val="002060"/>
                </a:solidFill>
              </a:rPr>
              <a:t>incorporar especificidades;</a:t>
            </a:r>
          </a:p>
          <a:p>
            <a:pPr eaLnBrk="1" hangingPunct="1">
              <a:spcBef>
                <a:spcPts val="1800"/>
              </a:spcBef>
            </a:pPr>
            <a:r>
              <a:rPr lang="pt-BR" sz="2400" b="1" i="1" dirty="0" smtClean="0">
                <a:solidFill>
                  <a:srgbClr val="002060"/>
                </a:solidFill>
              </a:rPr>
              <a:t>CA diferenciado </a:t>
            </a:r>
            <a:r>
              <a:rPr lang="pt-BR" sz="2400" dirty="0" smtClean="0">
                <a:solidFill>
                  <a:srgbClr val="002060"/>
                </a:solidFill>
              </a:rPr>
              <a:t>a partir de uma lista ampla de docentes com experiência em Programas Profissionais;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</p:spPr>
        <p:txBody>
          <a:bodyPr/>
          <a:lstStyle/>
          <a:p>
            <a:pPr eaLnBrk="1" hangingPunct="1"/>
            <a:r>
              <a:rPr lang="pt-BR" b="1" smtClean="0"/>
              <a:t>Conclusões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10"/>
          <p:cNvSpPr txBox="1">
            <a:spLocks noChangeArrowheads="1"/>
          </p:cNvSpPr>
          <p:nvPr/>
        </p:nvSpPr>
        <p:spPr bwMode="auto">
          <a:xfrm>
            <a:off x="857224" y="1500174"/>
            <a:ext cx="778674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endParaRPr lang="pt-BR" sz="2400" dirty="0" smtClean="0"/>
          </a:p>
          <a:p>
            <a:pPr marL="11113" lvl="1" algn="ctr"/>
            <a:r>
              <a:rPr lang="pt-BR" sz="7200" dirty="0" smtClean="0">
                <a:solidFill>
                  <a:srgbClr val="002060"/>
                </a:solidFill>
              </a:rPr>
              <a:t>Obrigado.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7"/>
          <p:cNvSpPr>
            <a:spLocks noGrp="1"/>
          </p:cNvSpPr>
          <p:nvPr>
            <p:ph type="ctrTitle"/>
          </p:nvPr>
        </p:nvSpPr>
        <p:spPr>
          <a:xfrm>
            <a:off x="214313" y="2000250"/>
            <a:ext cx="8929687" cy="1470025"/>
          </a:xfrm>
        </p:spPr>
        <p:txBody>
          <a:bodyPr/>
          <a:lstStyle/>
          <a:p>
            <a:r>
              <a:rPr lang="en-US" sz="3600" b="1" smtClean="0"/>
              <a:t>VI Encontro Nacional dos </a:t>
            </a:r>
            <a:br>
              <a:rPr lang="en-US" sz="3600" b="1" smtClean="0"/>
            </a:br>
            <a:r>
              <a:rPr lang="en-US" sz="3600" b="1" smtClean="0"/>
              <a:t>Mestrados Profissionais</a:t>
            </a:r>
            <a:endParaRPr lang="pt-BR" sz="3600" b="1" smtClean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785813" y="3571875"/>
            <a:ext cx="7429500" cy="17526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Salvador - BA</a:t>
            </a:r>
          </a:p>
          <a:p>
            <a:pPr>
              <a:defRPr/>
            </a:pPr>
            <a:r>
              <a:rPr lang="en-US" b="1" dirty="0" err="1" smtClean="0"/>
              <a:t>Universidade</a:t>
            </a:r>
            <a:r>
              <a:rPr lang="en-US" b="1" dirty="0" smtClean="0"/>
              <a:t> Federal </a:t>
            </a:r>
            <a:r>
              <a:rPr lang="en-US" b="1" dirty="0" err="1" smtClean="0"/>
              <a:t>da</a:t>
            </a:r>
            <a:r>
              <a:rPr lang="en-US" b="1" dirty="0" smtClean="0"/>
              <a:t> Bahia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a 19 de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novembro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2010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7"/>
          <p:cNvSpPr txBox="1">
            <a:spLocks/>
          </p:cNvSpPr>
          <p:nvPr/>
        </p:nvSpPr>
        <p:spPr bwMode="auto">
          <a:xfrm>
            <a:off x="857250" y="53879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4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www.fnmp.org.br</a:t>
            </a:r>
            <a:endParaRPr lang="pt-BR" sz="44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458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214313"/>
            <a:ext cx="1741488" cy="15716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/>
              <a:t>GRUPOS DE TRABALHO Tripartite FNMP-FOPROP-CAPES</a:t>
            </a:r>
            <a:r>
              <a:rPr lang="pt-BR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b="1" dirty="0" smtClean="0"/>
              <a:t>GT – ENGENHARIAS </a:t>
            </a:r>
          </a:p>
          <a:p>
            <a:pPr lvl="1" eaLnBrk="1" hangingPunct="1"/>
            <a:r>
              <a:rPr lang="pt-BR" dirty="0" smtClean="0"/>
              <a:t>(49 cursos de MP) </a:t>
            </a:r>
          </a:p>
          <a:p>
            <a:pPr eaLnBrk="1" hangingPunct="1"/>
            <a:r>
              <a:rPr lang="pt-BR" b="1" dirty="0" smtClean="0"/>
              <a:t>GT – INTERDISCIPLINAR </a:t>
            </a:r>
          </a:p>
          <a:p>
            <a:pPr lvl="1" eaLnBrk="1" hangingPunct="1"/>
            <a:r>
              <a:rPr lang="pt-BR" dirty="0" smtClean="0"/>
              <a:t>(84 cursos de MP) </a:t>
            </a:r>
          </a:p>
          <a:p>
            <a:pPr eaLnBrk="1" hangingPunct="1"/>
            <a:r>
              <a:rPr lang="pt-BR" b="1" dirty="0" smtClean="0"/>
              <a:t>GT – CIÊNCIAS SOCIAIS APLICADAS </a:t>
            </a:r>
          </a:p>
          <a:p>
            <a:pPr lvl="1" eaLnBrk="1" hangingPunct="1"/>
            <a:r>
              <a:rPr lang="pt-BR" dirty="0" smtClean="0"/>
              <a:t>(53 cursos de MP)</a:t>
            </a:r>
            <a:endParaRPr lang="pt-BR" b="1" dirty="0" smtClean="0"/>
          </a:p>
          <a:p>
            <a:pPr eaLnBrk="1" hangingPunct="1"/>
            <a:r>
              <a:rPr lang="pt-BR" b="1" dirty="0" smtClean="0"/>
              <a:t>GT – CIÊNCIAS DA SAÚDE </a:t>
            </a:r>
          </a:p>
          <a:p>
            <a:pPr lvl="1" eaLnBrk="1" hangingPunct="1"/>
            <a:r>
              <a:rPr lang="pt-BR" dirty="0" smtClean="0"/>
              <a:t>(46 cursos de MP)</a:t>
            </a:r>
          </a:p>
          <a:p>
            <a:pPr eaLnBrk="1" hangingPunct="1"/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b="1" dirty="0" smtClean="0">
                <a:solidFill>
                  <a:srgbClr val="0070C0"/>
                </a:solidFill>
              </a:rPr>
              <a:t>GT – OUTRAS GRANDES ÁREAS</a:t>
            </a:r>
          </a:p>
          <a:p>
            <a:pPr lvl="1" eaLnBrk="1" hangingPunct="1"/>
            <a:r>
              <a:rPr lang="pt-BR" dirty="0" smtClean="0"/>
              <a:t>(45 cursos de MP)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143000"/>
          </a:xfrm>
        </p:spPr>
        <p:txBody>
          <a:bodyPr/>
          <a:lstStyle/>
          <a:p>
            <a:pPr eaLnBrk="1" hangingPunct="1"/>
            <a:r>
              <a:rPr lang="pt-BR" b="1" smtClean="0"/>
              <a:t>GT - Outras Grandes Áreas</a:t>
            </a:r>
          </a:p>
        </p:txBody>
      </p:sp>
      <p:graphicFrame>
        <p:nvGraphicFramePr>
          <p:cNvPr id="23094" name="Group 566"/>
          <p:cNvGraphicFramePr>
            <a:graphicFrameLocks noGrp="1"/>
          </p:cNvGraphicFramePr>
          <p:nvPr/>
        </p:nvGraphicFramePr>
        <p:xfrm>
          <a:off x="114300" y="1341438"/>
          <a:ext cx="8916988" cy="4498966"/>
        </p:xfrm>
        <a:graphic>
          <a:graphicData uri="http://schemas.openxmlformats.org/drawingml/2006/table">
            <a:tbl>
              <a:tblPr/>
              <a:tblGrid>
                <a:gridCol w="374650"/>
                <a:gridCol w="1739900"/>
                <a:gridCol w="1892300"/>
                <a:gridCol w="4521200"/>
                <a:gridCol w="388938"/>
              </a:tblGrid>
              <a:tr h="3016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BIOLOGIA GERAL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UNINILTON - CENTRO UNIVERSITÁRIO NILTON LINS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AM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BIOQUÍMICA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FIOCRUZ - FUNDAÇÃO OSWALDO CRUZ 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RJ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ECOLOGIA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IPÊ - INSTITUTO DE PESQUISAS ECOLÓGICAS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ECOLOGIA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UFBA - UNIVERSIDADE FEDERAL DA BAHIA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FARMACOLOGIA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UEL - UNIVERSIDADE ESTADUAL DE LONDRINA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FARMACOLOGIA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UFC - UNIVERSIDADE FEDERAL DO CEARÁ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FARMACOLOGIA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UFSC - UNIVERSIDADE FEDERAL DE SANTA CATARINA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SC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FISIOLOGIA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UFMG - UNIVERSIDADE FEDERAL DE MINAS GERAIS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MG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FISIOLOGIA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UNIFESP - UNIVERSIDADE FEDERAL DE SÃO PAULO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GENÉTICA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ULBRA - UNIVERSIDADE LUTERANA DO BRASIL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Biológicas 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GENÉTICA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ULBRA - UNIVERSIDADE LUTERANA DO BRASIL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ANTROPOLOGIA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PUC-GOIÁS - PONTIFÍCIA UNIVERSIDADE CATÓLICA DE GOIÁS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 POLÍTICA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IRBr - INSTITUTO RIO BRANCO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 POLÍTICA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UEM - UNIVERSIDADE ESTADUAL DE MARINGÁ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EDUCAÇÃO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UFJF - UNIVERSIDADE FEDERAL DE JUIZ DE FORA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MG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HISTÓRIA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FGV/RJ - FUNDAÇÃO GETÚLIO VARGAS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RJ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NE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SOCIOLOGIA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UECE - UNIVERSIDADE ESTADUAL DO CEARÁ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Ciências Humanas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TEOLOGIA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 - ESCOLA SUPERIOR DE TEOLOGIA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54" name="Rectangle 568"/>
          <p:cNvSpPr>
            <a:spLocks noGrp="1" noChangeArrowheads="1"/>
          </p:cNvSpPr>
          <p:nvPr>
            <p:ph type="body" idx="1"/>
          </p:nvPr>
        </p:nvSpPr>
        <p:spPr>
          <a:xfrm>
            <a:off x="250825" y="5978525"/>
            <a:ext cx="8229600" cy="619125"/>
          </a:xfrm>
          <a:noFill/>
        </p:spPr>
        <p:txBody>
          <a:bodyPr/>
          <a:lstStyle/>
          <a:p>
            <a:pPr marL="533400" indent="-533400" eaLnBrk="1" hangingPunct="1"/>
            <a:r>
              <a:rPr lang="pt-BR" sz="1800" b="1" smtClean="0"/>
              <a:t>Ciências Biológicas 11 cursos</a:t>
            </a:r>
          </a:p>
          <a:p>
            <a:pPr marL="533400" indent="-533400" eaLnBrk="1" hangingPunct="1"/>
            <a:r>
              <a:rPr lang="pt-BR" sz="1800" b="1" smtClean="0"/>
              <a:t>Ciências Humanas 7 cursos</a:t>
            </a:r>
          </a:p>
        </p:txBody>
      </p:sp>
      <p:sp>
        <p:nvSpPr>
          <p:cNvPr id="5" name="Rectangle 4"/>
          <p:cNvSpPr/>
          <p:nvPr/>
        </p:nvSpPr>
        <p:spPr>
          <a:xfrm>
            <a:off x="142844" y="1643050"/>
            <a:ext cx="9001156" cy="21431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angle 5"/>
          <p:cNvSpPr/>
          <p:nvPr/>
        </p:nvSpPr>
        <p:spPr>
          <a:xfrm>
            <a:off x="142844" y="5357826"/>
            <a:ext cx="9001156" cy="21431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42844" y="3929066"/>
            <a:ext cx="9001156" cy="21431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3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13" y="1142983"/>
            <a:ext cx="8901370" cy="494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1377"/>
          <p:cNvSpPr>
            <a:spLocks noGrp="1" noChangeArrowheads="1"/>
          </p:cNvSpPr>
          <p:nvPr>
            <p:ph type="title"/>
          </p:nvPr>
        </p:nvSpPr>
        <p:spPr>
          <a:xfrm>
            <a:off x="457200" y="53975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pt-BR" b="1" smtClean="0"/>
              <a:t>GT - Outras Grandes Áreas</a:t>
            </a:r>
          </a:p>
        </p:txBody>
      </p:sp>
      <p:sp>
        <p:nvSpPr>
          <p:cNvPr id="16388" name="Rectangle 1379"/>
          <p:cNvSpPr>
            <a:spLocks noGrp="1" noChangeArrowheads="1"/>
          </p:cNvSpPr>
          <p:nvPr>
            <p:ph type="body" idx="1"/>
          </p:nvPr>
        </p:nvSpPr>
        <p:spPr>
          <a:xfrm>
            <a:off x="250825" y="6194425"/>
            <a:ext cx="8229600" cy="619125"/>
          </a:xfrm>
          <a:noFill/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</a:pPr>
            <a:r>
              <a:rPr lang="pt-BR" sz="1800" b="1" smtClean="0"/>
              <a:t>Ciências Exatas e da Terra - 11 cursos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</a:pPr>
            <a:r>
              <a:rPr lang="pt-BR" sz="1800" b="1" smtClean="0"/>
              <a:t>Ciências Agrárias</a:t>
            </a:r>
            <a:r>
              <a:rPr lang="pt-BR" b="1" smtClean="0"/>
              <a:t> </a:t>
            </a:r>
            <a:r>
              <a:rPr lang="pt-BR" sz="1800" b="1" smtClean="0"/>
              <a:t>16 cursos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143380"/>
            <a:ext cx="9001156" cy="1428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angle 5"/>
          <p:cNvSpPr/>
          <p:nvPr/>
        </p:nvSpPr>
        <p:spPr>
          <a:xfrm>
            <a:off x="0" y="3617914"/>
            <a:ext cx="9001156" cy="1428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2155816"/>
            <a:ext cx="9001156" cy="1428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Conceitos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0" y="1981200"/>
          <a:ext cx="9144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428596" y="14285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200" b="1" dirty="0">
                <a:solidFill>
                  <a:srgbClr val="0070C0"/>
                </a:solidFill>
              </a:rPr>
              <a:t>GT - Outras Grandes Áreas</a:t>
            </a:r>
          </a:p>
        </p:txBody>
      </p:sp>
      <p:sp>
        <p:nvSpPr>
          <p:cNvPr id="6149" name="CaixaDeTexto 10"/>
          <p:cNvSpPr txBox="1">
            <a:spLocks noChangeArrowheads="1"/>
          </p:cNvSpPr>
          <p:nvPr/>
        </p:nvSpPr>
        <p:spPr bwMode="auto">
          <a:xfrm>
            <a:off x="142876" y="1262139"/>
            <a:ext cx="892971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b="1" i="1" dirty="0" smtClean="0">
              <a:solidFill>
                <a:srgbClr val="00B050"/>
              </a:solidFill>
            </a:endParaRPr>
          </a:p>
          <a:p>
            <a:r>
              <a:rPr lang="pt-BR" dirty="0"/>
              <a:t>Sheila Farage </a:t>
            </a:r>
            <a:r>
              <a:rPr lang="pt-BR" dirty="0" smtClean="0"/>
              <a:t>– </a:t>
            </a:r>
            <a:r>
              <a:rPr lang="pt-BR" dirty="0"/>
              <a:t>Biomanguinhos	</a:t>
            </a:r>
            <a:r>
              <a:rPr lang="pt-BR" dirty="0" smtClean="0"/>
              <a:t>	MP </a:t>
            </a:r>
            <a:r>
              <a:rPr lang="pt-BR" dirty="0"/>
              <a:t>Tecnologia de </a:t>
            </a:r>
            <a:r>
              <a:rPr lang="pt-BR" dirty="0" smtClean="0"/>
              <a:t>Imunobiológico</a:t>
            </a:r>
            <a:endParaRPr lang="pt-BR" dirty="0"/>
          </a:p>
          <a:p>
            <a:r>
              <a:rPr lang="pt-BR" dirty="0"/>
              <a:t>Hermes Amorim </a:t>
            </a:r>
            <a:r>
              <a:rPr lang="pt-BR" dirty="0" smtClean="0"/>
              <a:t> – </a:t>
            </a:r>
            <a:r>
              <a:rPr lang="pt-BR" dirty="0"/>
              <a:t>ULBRA  		</a:t>
            </a:r>
            <a:r>
              <a:rPr lang="pt-BR" dirty="0" smtClean="0"/>
              <a:t>MP </a:t>
            </a:r>
            <a:r>
              <a:rPr lang="pt-BR" dirty="0"/>
              <a:t>Genetica e Toxicologia Aplicada 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Horacio Frota 	</a:t>
            </a:r>
            <a:r>
              <a:rPr lang="pt-BR" dirty="0" smtClean="0"/>
              <a:t>-  UEC	 </a:t>
            </a:r>
            <a:r>
              <a:rPr lang="pt-BR" dirty="0"/>
              <a:t>		MP Planejamento e Politicas Públicas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Geraldo </a:t>
            </a:r>
            <a:r>
              <a:rPr lang="pt-BR" dirty="0" smtClean="0"/>
              <a:t>Cernicchiaro </a:t>
            </a:r>
            <a:r>
              <a:rPr lang="pt-BR" dirty="0"/>
              <a:t>– CBPF		</a:t>
            </a:r>
            <a:r>
              <a:rPr lang="pt-BR" dirty="0" smtClean="0"/>
              <a:t>MP </a:t>
            </a:r>
            <a:r>
              <a:rPr lang="pt-BR" dirty="0"/>
              <a:t>Física Instrumentação </a:t>
            </a:r>
            <a:r>
              <a:rPr lang="pt-BR" dirty="0" smtClean="0"/>
              <a:t>Científica </a:t>
            </a:r>
            <a:endParaRPr lang="pt-BR" dirty="0"/>
          </a:p>
          <a:p>
            <a:r>
              <a:rPr lang="pt-BR" dirty="0"/>
              <a:t>Marcos Derizans 	– Instituto Rio Branco 	</a:t>
            </a:r>
            <a:r>
              <a:rPr lang="pt-BR" dirty="0" smtClean="0"/>
              <a:t>MP </a:t>
            </a:r>
            <a:r>
              <a:rPr lang="pt-BR" dirty="0"/>
              <a:t>Diplomacia 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Francisco </a:t>
            </a:r>
            <a:r>
              <a:rPr lang="pt-BR" dirty="0" smtClean="0"/>
              <a:t>Rolim - </a:t>
            </a:r>
            <a:r>
              <a:rPr lang="pt-BR" dirty="0"/>
              <a:t>UNIDERP </a:t>
            </a:r>
            <a:r>
              <a:rPr lang="pt-BR" dirty="0" smtClean="0"/>
              <a:t>MS</a:t>
            </a:r>
            <a:r>
              <a:rPr lang="pt-BR" dirty="0"/>
              <a:t>		MP </a:t>
            </a:r>
            <a:r>
              <a:rPr lang="pt-BR" dirty="0" smtClean="0"/>
              <a:t>Produção </a:t>
            </a:r>
            <a:r>
              <a:rPr lang="pt-BR" dirty="0"/>
              <a:t>em Gestão Agroindustrial  </a:t>
            </a:r>
          </a:p>
          <a:p>
            <a:r>
              <a:rPr lang="pt-BR" dirty="0"/>
              <a:t>Alexandre Pinheiro </a:t>
            </a:r>
            <a:r>
              <a:rPr lang="pt-BR" dirty="0" smtClean="0"/>
              <a:t>– </a:t>
            </a:r>
            <a:r>
              <a:rPr lang="pt-BR" dirty="0"/>
              <a:t>UFRB 		</a:t>
            </a:r>
            <a:r>
              <a:rPr lang="pt-BR" dirty="0" smtClean="0"/>
              <a:t>MP </a:t>
            </a:r>
            <a:r>
              <a:rPr lang="pt-BR" dirty="0"/>
              <a:t>Defesa Agropecuaria  </a:t>
            </a:r>
          </a:p>
          <a:p>
            <a:r>
              <a:rPr lang="pt-BR" dirty="0"/>
              <a:t>Elodio </a:t>
            </a:r>
            <a:r>
              <a:rPr lang="pt-BR" dirty="0" smtClean="0"/>
              <a:t>Sebem – UFSM		</a:t>
            </a:r>
            <a:r>
              <a:rPr lang="pt-BR" dirty="0"/>
              <a:t>	</a:t>
            </a:r>
            <a:r>
              <a:rPr lang="pt-BR" dirty="0" smtClean="0"/>
              <a:t>MP </a:t>
            </a:r>
            <a:r>
              <a:rPr lang="pt-BR" dirty="0"/>
              <a:t>Agricultura de Precisão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Sandra </a:t>
            </a:r>
            <a:r>
              <a:rPr lang="pt-BR" dirty="0" smtClean="0"/>
              <a:t>Guimarães –  UFPR </a:t>
            </a:r>
            <a:r>
              <a:rPr lang="pt-BR" dirty="0"/>
              <a:t>		</a:t>
            </a:r>
            <a:r>
              <a:rPr lang="pt-BR" u="sng" dirty="0"/>
              <a:t>proposta</a:t>
            </a:r>
            <a:r>
              <a:rPr lang="pt-BR" dirty="0"/>
              <a:t> MP em Educação</a:t>
            </a:r>
          </a:p>
          <a:p>
            <a:r>
              <a:rPr lang="pt-BR" dirty="0"/>
              <a:t>Celso Carminati 	–  </a:t>
            </a:r>
            <a:r>
              <a:rPr lang="pt-BR" dirty="0" smtClean="0"/>
              <a:t>UDESC </a:t>
            </a:r>
            <a:r>
              <a:rPr lang="pt-BR" dirty="0"/>
              <a:t>		</a:t>
            </a:r>
            <a:r>
              <a:rPr lang="pt-BR" u="sng" dirty="0"/>
              <a:t>proposta </a:t>
            </a:r>
            <a:r>
              <a:rPr lang="pt-BR" dirty="0"/>
              <a:t> MP em Educação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pt-BR" b="1" smtClean="0"/>
              <a:t>Perfil do discente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1063625"/>
            <a:ext cx="9180513" cy="4525963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pt-BR" dirty="0" smtClean="0">
              <a:solidFill>
                <a:srgbClr val="002060"/>
              </a:solidFill>
            </a:endParaRPr>
          </a:p>
          <a:p>
            <a:pPr marL="914400" lvl="1" indent="-457200" eaLnBrk="1" hangingPunct="1"/>
            <a:r>
              <a:rPr lang="pt-BR" sz="2800" b="1" dirty="0" smtClean="0">
                <a:solidFill>
                  <a:srgbClr val="002060"/>
                </a:solidFill>
              </a:rPr>
              <a:t>Tempo de dedicação X Tempo de Produção:</a:t>
            </a:r>
            <a:r>
              <a:rPr lang="pt-BR" sz="2800" dirty="0" smtClean="0">
                <a:solidFill>
                  <a:srgbClr val="002060"/>
                </a:solidFill>
              </a:rPr>
              <a:t> </a:t>
            </a:r>
          </a:p>
          <a:p>
            <a:pPr marL="1295400" lvl="2" indent="-381000" eaLnBrk="1" hangingPunct="1"/>
            <a:r>
              <a:rPr lang="pt-BR" sz="2400" dirty="0" smtClean="0">
                <a:solidFill>
                  <a:srgbClr val="002060"/>
                </a:solidFill>
              </a:rPr>
              <a:t>publico que trabalha, dedicação é parcial.</a:t>
            </a:r>
          </a:p>
          <a:p>
            <a:pPr marL="1295400" lvl="2" indent="-381000" eaLnBrk="1" hangingPunct="1">
              <a:buFontTx/>
              <a:buNone/>
            </a:pPr>
            <a:endParaRPr lang="pt-BR" sz="2400" dirty="0" smtClean="0">
              <a:solidFill>
                <a:srgbClr val="002060"/>
              </a:solidFill>
            </a:endParaRPr>
          </a:p>
          <a:p>
            <a:pPr marL="914400" lvl="1" indent="-457200" eaLnBrk="1" hangingPunct="1"/>
            <a:r>
              <a:rPr lang="pt-BR" sz="2800" b="1" dirty="0" smtClean="0">
                <a:solidFill>
                  <a:srgbClr val="002060"/>
                </a:solidFill>
              </a:rPr>
              <a:t>Desenvolvimento Intelectual:</a:t>
            </a:r>
            <a:r>
              <a:rPr lang="pt-BR" sz="2800" dirty="0" smtClean="0">
                <a:solidFill>
                  <a:srgbClr val="002060"/>
                </a:solidFill>
              </a:rPr>
              <a:t> </a:t>
            </a:r>
          </a:p>
          <a:p>
            <a:pPr marL="1295400" lvl="2" indent="-381000" eaLnBrk="1" hangingPunct="1"/>
            <a:r>
              <a:rPr lang="pt-BR" sz="2400" dirty="0" smtClean="0">
                <a:solidFill>
                  <a:srgbClr val="002060"/>
                </a:solidFill>
              </a:rPr>
              <a:t>transformar o profissional-aluno em um pensador científico</a:t>
            </a:r>
          </a:p>
          <a:p>
            <a:pPr marL="1295400" lvl="2" indent="-381000" eaLnBrk="1" hangingPunct="1"/>
            <a:r>
              <a:rPr lang="pt-BR" sz="2400" dirty="0" smtClean="0">
                <a:solidFill>
                  <a:srgbClr val="002060"/>
                </a:solidFill>
              </a:rPr>
              <a:t>um agente transformador do mundo do trabalho e da sociedade </a:t>
            </a:r>
          </a:p>
          <a:p>
            <a:pPr marL="1295400" lvl="2" indent="-381000" eaLnBrk="1" hangingPunct="1"/>
            <a:r>
              <a:rPr lang="pt-BR" sz="2400" dirty="0" smtClean="0">
                <a:solidFill>
                  <a:srgbClr val="002060"/>
                </a:solidFill>
              </a:rPr>
              <a:t>independência intelectual</a:t>
            </a:r>
          </a:p>
          <a:p>
            <a:pPr marL="1295400" lvl="2" indent="-381000" eaLnBrk="1" hangingPunct="1">
              <a:buFontTx/>
              <a:buNone/>
            </a:pPr>
            <a:endParaRPr lang="pt-BR" sz="10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071546"/>
            <a:ext cx="8229600" cy="777875"/>
          </a:xfrm>
        </p:spPr>
        <p:txBody>
          <a:bodyPr/>
          <a:lstStyle/>
          <a:p>
            <a:pPr algn="l" eaLnBrk="1" hangingPunct="1">
              <a:buFont typeface="Arial" pitchFamily="34" charset="0"/>
              <a:buChar char="•"/>
            </a:pPr>
            <a:r>
              <a:rPr lang="pt-BR" kern="1200" dirty="0" smtClean="0">
                <a:solidFill>
                  <a:srgbClr val="002060"/>
                </a:solidFill>
                <a:latin typeface="Arial" charset="0"/>
                <a:ea typeface="+mn-ea"/>
                <a:cs typeface="+mn-cs"/>
              </a:rPr>
              <a:t> Consultores dos Comitês de Avaliação: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000240"/>
            <a:ext cx="8501122" cy="4525962"/>
          </a:xfrm>
        </p:spPr>
        <p:txBody>
          <a:bodyPr/>
          <a:lstStyle/>
          <a:p>
            <a:pPr marL="533400" indent="-533400" eaLnBrk="1" hangingPunct="1">
              <a:spcBef>
                <a:spcPts val="1800"/>
              </a:spcBef>
            </a:pPr>
            <a:r>
              <a:rPr lang="pt-BR" sz="2400" dirty="0" smtClean="0"/>
              <a:t>Um </a:t>
            </a:r>
            <a:r>
              <a:rPr lang="pt-BR" sz="2400" b="1" i="1" dirty="0" smtClean="0"/>
              <a:t>Comitê separado </a:t>
            </a:r>
            <a:r>
              <a:rPr lang="pt-BR" sz="2400" dirty="0" smtClean="0"/>
              <a:t>para os Programas Profissionais é o ideal, formado com os </a:t>
            </a:r>
            <a:r>
              <a:rPr lang="pt-BR" sz="2400" b="1" i="1" dirty="0" smtClean="0"/>
              <a:t>docentes que atuam </a:t>
            </a:r>
            <a:r>
              <a:rPr lang="pt-BR" sz="2400" dirty="0" smtClean="0"/>
              <a:t>nesses programas;</a:t>
            </a:r>
          </a:p>
          <a:p>
            <a:pPr marL="533400" indent="-533400" eaLnBrk="1" hangingPunct="1">
              <a:spcBef>
                <a:spcPts val="1800"/>
              </a:spcBef>
            </a:pPr>
            <a:r>
              <a:rPr lang="pt-BR" sz="2400" dirty="0" smtClean="0"/>
              <a:t>Se continuar os atuais Comitês Mistos, então </a:t>
            </a:r>
            <a:r>
              <a:rPr lang="pt-BR" sz="2400" b="1" i="1" dirty="0" smtClean="0"/>
              <a:t>o critério de seleção destes docentes </a:t>
            </a:r>
            <a:r>
              <a:rPr lang="pt-BR" sz="2400" dirty="0" smtClean="0"/>
              <a:t>deve ser diferenciado e partir de uma lista ampla de docentes com experiência em Programas Profissionais e aceitos por esta comunidade. </a:t>
            </a:r>
          </a:p>
          <a:p>
            <a:pPr marL="533400" indent="-533400" eaLnBrk="1" hangingPunct="1">
              <a:spcBef>
                <a:spcPts val="1800"/>
              </a:spcBef>
            </a:pPr>
            <a:r>
              <a:rPr lang="pt-BR" sz="2400" dirty="0" smtClean="0"/>
              <a:t>E se for </a:t>
            </a:r>
            <a:r>
              <a:rPr lang="pt-BR" sz="2400" b="1" i="1" dirty="0" smtClean="0"/>
              <a:t>misto</a:t>
            </a:r>
            <a:r>
              <a:rPr lang="pt-BR" sz="2400" dirty="0" smtClean="0"/>
              <a:t>, que os consultores dos Comitês com experiência em programas profissionais sejam em </a:t>
            </a:r>
            <a:r>
              <a:rPr lang="pt-BR" sz="2400" b="1" i="1" dirty="0" smtClean="0"/>
              <a:t>maior número </a:t>
            </a:r>
            <a:r>
              <a:rPr lang="pt-BR" sz="2400" dirty="0" smtClean="0"/>
              <a:t>quando da avaliação dos MP.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500034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4400" dirty="0" err="1" smtClean="0"/>
              <a:t>Propostas</a:t>
            </a: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cs typeface="Arial" pitchFamily="34" charset="0"/>
              </a:rPr>
              <a:t>Propostas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10"/>
          <p:cNvSpPr txBox="1">
            <a:spLocks noChangeArrowheads="1"/>
          </p:cNvSpPr>
          <p:nvPr/>
        </p:nvSpPr>
        <p:spPr bwMode="auto">
          <a:xfrm>
            <a:off x="500034" y="1000108"/>
            <a:ext cx="864396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2060"/>
                </a:solidFill>
              </a:rPr>
              <a:t> </a:t>
            </a:r>
            <a:r>
              <a:rPr lang="pt-BR" sz="3200" dirty="0" smtClean="0">
                <a:solidFill>
                  <a:srgbClr val="002060"/>
                </a:solidFill>
              </a:rPr>
              <a:t>Comitê </a:t>
            </a:r>
            <a:r>
              <a:rPr lang="pt-BR" sz="3200" dirty="0" smtClean="0">
                <a:solidFill>
                  <a:srgbClr val="002060"/>
                </a:solidFill>
              </a:rPr>
              <a:t>por área para avaliação do Qualis Técnico com valoração de:</a:t>
            </a:r>
          </a:p>
          <a:p>
            <a:pPr>
              <a:buFont typeface="Arial" pitchFamily="34" charset="0"/>
              <a:buChar char="•"/>
            </a:pPr>
            <a:endParaRPr lang="pt-BR" sz="3200" dirty="0" smtClean="0">
              <a:solidFill>
                <a:srgbClr val="002060"/>
              </a:solidFill>
            </a:endParaRPr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dirty="0"/>
              <a:t> </a:t>
            </a:r>
            <a:r>
              <a:rPr lang="pt-BR" sz="2400" b="1" dirty="0" smtClean="0"/>
              <a:t>Depósito </a:t>
            </a:r>
            <a:r>
              <a:rPr lang="pt-BR" sz="2400" b="1" dirty="0" smtClean="0"/>
              <a:t>de patentes </a:t>
            </a:r>
            <a:r>
              <a:rPr lang="pt-BR" sz="2400" dirty="0" smtClean="0"/>
              <a:t>nacionais e internacionais;</a:t>
            </a:r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dirty="0"/>
              <a:t> </a:t>
            </a:r>
            <a:r>
              <a:rPr lang="pt-BR" sz="2400" dirty="0" smtClean="0"/>
              <a:t>Indexação de </a:t>
            </a:r>
            <a:r>
              <a:rPr lang="pt-BR" sz="2400" b="1" dirty="0" smtClean="0"/>
              <a:t>Notas Técnicas </a:t>
            </a:r>
            <a:r>
              <a:rPr lang="pt-BR" sz="2400" dirty="0" smtClean="0"/>
              <a:t>com </a:t>
            </a:r>
            <a:r>
              <a:rPr lang="pt-BR" sz="2400" dirty="0" smtClean="0"/>
              <a:t>comitês </a:t>
            </a:r>
            <a:r>
              <a:rPr lang="pt-BR" sz="2400" dirty="0" smtClean="0"/>
              <a:t>editoriais externos;</a:t>
            </a:r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dirty="0"/>
              <a:t> </a:t>
            </a:r>
            <a:r>
              <a:rPr lang="pt-BR" sz="2400" b="1" i="1" dirty="0" smtClean="0"/>
              <a:t>Projetos aprovados </a:t>
            </a:r>
            <a:r>
              <a:rPr lang="pt-BR" sz="2400" dirty="0" smtClean="0"/>
              <a:t>por Edital Público;</a:t>
            </a:r>
            <a:endParaRPr lang="pt-BR" sz="2400" dirty="0"/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b="1" dirty="0" smtClean="0"/>
              <a:t> Consultoria </a:t>
            </a:r>
            <a:r>
              <a:rPr lang="pt-BR" sz="2400" dirty="0" smtClean="0"/>
              <a:t>com </a:t>
            </a:r>
            <a:r>
              <a:rPr lang="pt-BR" sz="2400" dirty="0" smtClean="0"/>
              <a:t>comitê </a:t>
            </a:r>
            <a:r>
              <a:rPr lang="pt-BR" sz="2400" dirty="0" smtClean="0"/>
              <a:t>de avaliação externo;</a:t>
            </a:r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dirty="0"/>
              <a:t> </a:t>
            </a:r>
            <a:r>
              <a:rPr lang="pt-BR" sz="2400" b="1" dirty="0" smtClean="0"/>
              <a:t>Portarias, Laudos, Normas e Legislação </a:t>
            </a:r>
            <a:r>
              <a:rPr lang="pt-BR" sz="2400" dirty="0" smtClean="0"/>
              <a:t>derivados de dissertações;</a:t>
            </a:r>
          </a:p>
          <a:p>
            <a:pPr marL="803275" lvl="1" indent="-268288">
              <a:buFont typeface="Arial" pitchFamily="34" charset="0"/>
              <a:buChar char="•"/>
            </a:pPr>
            <a:r>
              <a:rPr lang="pt-BR" sz="2400" b="1" dirty="0"/>
              <a:t> </a:t>
            </a:r>
            <a:r>
              <a:rPr lang="pt-BR" sz="2400" b="1" dirty="0" smtClean="0"/>
              <a:t>Produção </a:t>
            </a:r>
            <a:r>
              <a:rPr lang="pt-BR" sz="2400" b="1" dirty="0" smtClean="0"/>
              <a:t>acadêmica </a:t>
            </a:r>
            <a:r>
              <a:rPr lang="pt-BR" sz="2400" dirty="0" smtClean="0"/>
              <a:t>derivada de dissertação profissional;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662</Words>
  <Application>Microsoft Office PowerPoint</Application>
  <PresentationFormat>On-screen Show (4:3)</PresentationFormat>
  <Paragraphs>191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Design padrão</vt:lpstr>
      <vt:lpstr>Tema do Office</vt:lpstr>
      <vt:lpstr>VI Encontro Nacional dos Mestrados Profissionais</vt:lpstr>
      <vt:lpstr>GRUPOS DE TRABALHO Tripartite FNMP-FOPROP-CAPES </vt:lpstr>
      <vt:lpstr>GT - Outras Grandes Áreas</vt:lpstr>
      <vt:lpstr>GT - Outras Grandes Áreas</vt:lpstr>
      <vt:lpstr>Conceitos</vt:lpstr>
      <vt:lpstr>Slide 6</vt:lpstr>
      <vt:lpstr>Perfil do discente</vt:lpstr>
      <vt:lpstr> Consultores dos Comitês de Avaliação:</vt:lpstr>
      <vt:lpstr>Propostas</vt:lpstr>
      <vt:lpstr>Propostas</vt:lpstr>
      <vt:lpstr>Propostas</vt:lpstr>
      <vt:lpstr>Conclusões</vt:lpstr>
      <vt:lpstr>Slide 13</vt:lpstr>
      <vt:lpstr>VI Encontro Nacional dos  Mestrados Profissionais</vt:lpstr>
    </vt:vector>
  </TitlesOfParts>
  <Company>CBPF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Critérios de Avaliação da Capes</dc:title>
  <dc:creator>Geraldo Cernicchiaro</dc:creator>
  <cp:lastModifiedBy>Usuário do Windows</cp:lastModifiedBy>
  <cp:revision>50</cp:revision>
  <dcterms:created xsi:type="dcterms:W3CDTF">2010-10-02T21:29:40Z</dcterms:created>
  <dcterms:modified xsi:type="dcterms:W3CDTF">2010-11-18T18:33:52Z</dcterms:modified>
</cp:coreProperties>
</file>